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32099250" cy="437483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36">
          <p15:clr>
            <a:srgbClr val="A4A3A4"/>
          </p15:clr>
        </p15:guide>
        <p15:guide id="2" orient="horz" pos="20196">
          <p15:clr>
            <a:srgbClr val="A4A3A4"/>
          </p15:clr>
        </p15:guide>
        <p15:guide id="3" orient="horz" pos="214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4B7F"/>
    <a:srgbClr val="0C4B66"/>
    <a:srgbClr val="0E3666"/>
    <a:srgbClr val="EAEAEA"/>
    <a:srgbClr val="C0C0C0"/>
    <a:srgbClr val="0046D2"/>
    <a:srgbClr val="FF0000"/>
    <a:srgbClr val="698ED9"/>
    <a:srgbClr val="A7C4FF"/>
    <a:srgbClr val="003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>
        <p:scale>
          <a:sx n="20" d="100"/>
          <a:sy n="20" d="100"/>
        </p:scale>
        <p:origin x="3048" y="488"/>
      </p:cViewPr>
      <p:guideLst>
        <p:guide orient="horz" pos="4836"/>
        <p:guide orient="horz" pos="20196"/>
        <p:guide orient="horz" pos="214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13909677" cy="218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4706" tIns="217353" rIns="434706" bIns="217353" numCol="1" anchor="t" anchorCtr="0" compatLnSpc="1">
            <a:prstTxWarp prst="textNoShape">
              <a:avLst/>
            </a:prstTxWarp>
          </a:bodyPr>
          <a:lstStyle>
            <a:lvl1pPr algn="l">
              <a:defRPr sz="5700"/>
            </a:lvl1pPr>
          </a:lstStyle>
          <a:p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8181987" y="2"/>
            <a:ext cx="13909677" cy="218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4706" tIns="217353" rIns="434706" bIns="217353" numCol="1" anchor="t" anchorCtr="0" compatLnSpc="1">
            <a:prstTxWarp prst="textNoShape">
              <a:avLst/>
            </a:prstTxWarp>
          </a:bodyPr>
          <a:lstStyle>
            <a:lvl1pPr algn="r">
              <a:defRPr sz="5700"/>
            </a:lvl1pPr>
          </a:lstStyle>
          <a:p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113338" y="3276600"/>
            <a:ext cx="21880512" cy="16409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09927" y="20784215"/>
            <a:ext cx="25679400" cy="1968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4706" tIns="217353" rIns="434706" bIns="2173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1553394"/>
            <a:ext cx="13909677" cy="218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4706" tIns="217353" rIns="434706" bIns="217353" numCol="1" anchor="b" anchorCtr="0" compatLnSpc="1">
            <a:prstTxWarp prst="textNoShape">
              <a:avLst/>
            </a:prstTxWarp>
          </a:bodyPr>
          <a:lstStyle>
            <a:lvl1pPr algn="l">
              <a:defRPr sz="5700"/>
            </a:lvl1pPr>
          </a:lstStyle>
          <a:p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8181987" y="41553394"/>
            <a:ext cx="13909677" cy="218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4706" tIns="217353" rIns="434706" bIns="217353" numCol="1" anchor="b" anchorCtr="0" compatLnSpc="1">
            <a:prstTxWarp prst="textNoShape">
              <a:avLst/>
            </a:prstTxWarp>
          </a:bodyPr>
          <a:lstStyle>
            <a:lvl1pPr algn="r">
              <a:defRPr sz="5700"/>
            </a:lvl1pPr>
          </a:lstStyle>
          <a:p>
            <a:fld id="{7FB84CA5-7362-492D-8EBC-472296314F2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8225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D40FB-8398-4C90-906C-C9755161D6CD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4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5828446" y="32395636"/>
            <a:ext cx="41417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39926520" y="32308800"/>
            <a:ext cx="2383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www.postersession.com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2pPr>
      <a:lvl3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3pPr>
      <a:lvl4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4pPr>
      <a:lvl5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9pPr>
    </p:titleStyle>
    <p:bodyStyle>
      <a:lvl1pPr marL="1646238" indent="-1646238" algn="l" defTabSz="4389438" rtl="0" fontAlgn="base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+mn-ea"/>
          <a:cs typeface="+mn-cs"/>
        </a:defRPr>
      </a:lvl1pPr>
      <a:lvl2pPr marL="3565525" indent="-1371600" algn="l" defTabSz="4389438" rtl="0" fontAlgn="base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</a:defRPr>
      </a:lvl2pPr>
      <a:lvl3pPr marL="5486400" indent="-1096963" algn="l" defTabSz="4389438" rtl="0" fontAlgn="base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</a:defRPr>
      </a:lvl3pPr>
      <a:lvl4pPr marL="7680325" indent="-1096963" algn="l" defTabSz="4389438" rtl="0" fontAlgn="base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</a:defRPr>
      </a:lvl4pPr>
      <a:lvl5pPr marL="98758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5pPr>
      <a:lvl6pPr marL="103330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7902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474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046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29804755" y="6448522"/>
            <a:ext cx="13569696" cy="2591655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43891200" cy="5715276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5778087" y="990600"/>
            <a:ext cx="3276362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9600" b="1" dirty="0" smtClean="0">
                <a:solidFill>
                  <a:schemeClr val="bg1"/>
                </a:solidFill>
                <a:latin typeface="Garamond"/>
                <a:cs typeface="Garamond"/>
              </a:rPr>
              <a:t>Original Research Poster Title</a:t>
            </a:r>
          </a:p>
          <a:p>
            <a:pPr defTabSz="4389438"/>
            <a:r>
              <a:rPr lang="en-US" sz="6000" b="1" dirty="0" smtClean="0">
                <a:solidFill>
                  <a:schemeClr val="bg1"/>
                </a:solidFill>
                <a:latin typeface="Garamond"/>
                <a:cs typeface="Garamond"/>
              </a:rPr>
              <a:t>John Smith, EMT</a:t>
            </a:r>
            <a:r>
              <a:rPr lang="en-US" sz="6000" b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Garamond"/>
                <a:cs typeface="Garamond"/>
              </a:rPr>
              <a:t>; Tim Jones, PhD</a:t>
            </a:r>
            <a:r>
              <a:rPr lang="en-US" sz="6000" b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2</a:t>
            </a:r>
            <a:r>
              <a:rPr lang="en-US" sz="6000" b="1" dirty="0" smtClean="0">
                <a:solidFill>
                  <a:schemeClr val="bg1"/>
                </a:solidFill>
                <a:latin typeface="Garamond"/>
                <a:cs typeface="Garamond"/>
              </a:rPr>
              <a:t>; Jane Doe, MD</a:t>
            </a:r>
            <a:r>
              <a:rPr lang="en-US" sz="6000" b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3</a:t>
            </a:r>
            <a:endParaRPr lang="en-US" sz="6000" b="1" dirty="0" smtClean="0">
              <a:solidFill>
                <a:schemeClr val="bg1"/>
              </a:solidFill>
              <a:latin typeface="Garamond"/>
              <a:cs typeface="Garamond"/>
            </a:endParaRPr>
          </a:p>
          <a:p>
            <a:pPr defTabSz="4389438"/>
            <a:r>
              <a:rPr lang="en-US" sz="4800" b="1" i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1</a:t>
            </a:r>
            <a:r>
              <a:rPr lang="en-US" sz="4800" b="1" i="1" dirty="0" smtClean="0">
                <a:solidFill>
                  <a:schemeClr val="bg1"/>
                </a:solidFill>
                <a:latin typeface="Garamond"/>
                <a:cs typeface="Garamond"/>
              </a:rPr>
              <a:t>University of Philadelphia EMS, </a:t>
            </a:r>
            <a:r>
              <a:rPr lang="en-US" sz="4800" b="1" i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2</a:t>
            </a:r>
            <a:r>
              <a:rPr lang="en-US" sz="4800" b="1" i="1" dirty="0" smtClean="0">
                <a:solidFill>
                  <a:schemeClr val="bg1"/>
                </a:solidFill>
                <a:latin typeface="Garamond"/>
                <a:cs typeface="Garamond"/>
              </a:rPr>
              <a:t>University of Philadelphia Department of Biostatistics, </a:t>
            </a:r>
            <a:r>
              <a:rPr lang="en-US" sz="4800" b="1" i="1" baseline="30000" dirty="0" smtClean="0">
                <a:solidFill>
                  <a:schemeClr val="bg1"/>
                </a:solidFill>
                <a:latin typeface="Garamond"/>
                <a:cs typeface="Garamond"/>
              </a:rPr>
              <a:t>3</a:t>
            </a:r>
            <a:r>
              <a:rPr lang="en-US" sz="4800" b="1" i="1" dirty="0" smtClean="0">
                <a:solidFill>
                  <a:schemeClr val="bg1"/>
                </a:solidFill>
                <a:latin typeface="Garamond"/>
                <a:cs typeface="Garamond"/>
              </a:rPr>
              <a:t>University of Philadelphia School of Medicine</a:t>
            </a:r>
            <a:endParaRPr lang="en-US" baseline="30000" dirty="0">
              <a:solidFill>
                <a:schemeClr val="bg1"/>
              </a:solidFill>
              <a:latin typeface="Garamond"/>
              <a:cs typeface="Garamond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71459" y="6359625"/>
            <a:ext cx="13569696" cy="2598724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5137317" y="6385019"/>
            <a:ext cx="13569696" cy="2598724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87" name="Text Box 39"/>
          <p:cNvSpPr txBox="1">
            <a:spLocks noChangeArrowheads="1"/>
          </p:cNvSpPr>
          <p:nvPr/>
        </p:nvSpPr>
        <p:spPr bwMode="auto">
          <a:xfrm>
            <a:off x="853004" y="8669673"/>
            <a:ext cx="12789439" cy="59268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Copy and paste accepted abstract here. 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33749" y="32577071"/>
            <a:ext cx="18466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Rectangle 33"/>
          <p:cNvSpPr/>
          <p:nvPr/>
        </p:nvSpPr>
        <p:spPr bwMode="auto">
          <a:xfrm>
            <a:off x="571458" y="6324900"/>
            <a:ext cx="13569696" cy="1739989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593465" y="6437309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Abstract</a:t>
            </a:r>
            <a:endParaRPr lang="en-US" sz="7200" b="1" dirty="0">
              <a:solidFill>
                <a:srgbClr val="FFFFFF"/>
              </a:solidFill>
              <a:latin typeface="Garamond"/>
              <a:cs typeface="Garamond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77577" y="17296124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 Box 43"/>
          <p:cNvSpPr txBox="1">
            <a:spLocks noChangeArrowheads="1"/>
          </p:cNvSpPr>
          <p:nvPr/>
        </p:nvSpPr>
        <p:spPr bwMode="auto">
          <a:xfrm>
            <a:off x="635430" y="17476456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Introduction</a:t>
            </a:r>
            <a:endParaRPr lang="en-US" sz="7200" b="1" dirty="0">
              <a:solidFill>
                <a:srgbClr val="FFFFFF"/>
              </a:solidFill>
              <a:latin typeface="Garamond"/>
              <a:cs typeface="Garamond"/>
            </a:endParaRPr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958463" y="19670165"/>
            <a:ext cx="12789439" cy="111897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Briefly describe rationale for conducting study, background literature, study objectives, and hypotheses (if applicable).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5143435" y="6208482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5130749" y="14616280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9798197" y="6195767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15201263" y="6388814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Methods</a:t>
            </a: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15099681" y="14733110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Results</a:t>
            </a: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29792544" y="6367034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Discussion/Conclusion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29796396" y="19874320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9785520" y="25360978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9772843" y="29348955"/>
            <a:ext cx="13569696" cy="1737360"/>
          </a:xfrm>
          <a:prstGeom prst="rect">
            <a:avLst/>
          </a:prstGeom>
          <a:solidFill>
            <a:srgbClr val="0C4B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 Box 43"/>
          <p:cNvSpPr txBox="1">
            <a:spLocks noChangeArrowheads="1"/>
          </p:cNvSpPr>
          <p:nvPr/>
        </p:nvSpPr>
        <p:spPr bwMode="auto">
          <a:xfrm>
            <a:off x="29944937" y="20016975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References</a:t>
            </a:r>
          </a:p>
        </p:txBody>
      </p:sp>
      <p:sp>
        <p:nvSpPr>
          <p:cNvPr id="30" name="Text Box 43"/>
          <p:cNvSpPr txBox="1">
            <a:spLocks noChangeArrowheads="1"/>
          </p:cNvSpPr>
          <p:nvPr/>
        </p:nvSpPr>
        <p:spPr bwMode="auto">
          <a:xfrm>
            <a:off x="29807057" y="25530222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Acknowledgments</a:t>
            </a:r>
          </a:p>
        </p:txBody>
      </p:sp>
      <p:sp>
        <p:nvSpPr>
          <p:cNvPr id="32" name="Text Box 43"/>
          <p:cNvSpPr txBox="1">
            <a:spLocks noChangeArrowheads="1"/>
          </p:cNvSpPr>
          <p:nvPr/>
        </p:nvSpPr>
        <p:spPr bwMode="auto">
          <a:xfrm>
            <a:off x="29778032" y="29474335"/>
            <a:ext cx="135696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</a:pPr>
            <a:r>
              <a:rPr lang="en-US" sz="7200" b="1" dirty="0" smtClean="0">
                <a:solidFill>
                  <a:srgbClr val="FFFFFF"/>
                </a:solidFill>
                <a:latin typeface="Garamond"/>
                <a:cs typeface="Garamond"/>
              </a:rPr>
              <a:t>Contact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8254397" y="1838271"/>
            <a:ext cx="7301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Replace with your University/</a:t>
            </a:r>
          </a:p>
          <a:p>
            <a:r>
              <a:rPr lang="en-US" sz="4800" b="1" dirty="0" smtClean="0">
                <a:solidFill>
                  <a:schemeClr val="bg1"/>
                </a:solidFill>
              </a:rPr>
              <a:t>College </a:t>
            </a:r>
            <a:r>
              <a:rPr lang="en-US" sz="4800" b="1" dirty="0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986538" y="1927168"/>
            <a:ext cx="7301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Replace with your </a:t>
            </a:r>
          </a:p>
          <a:p>
            <a:r>
              <a:rPr lang="en-US" sz="4800" b="1" dirty="0" smtClean="0">
                <a:solidFill>
                  <a:schemeClr val="bg1"/>
                </a:solidFill>
              </a:rPr>
              <a:t>EMS Organization Logo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JCEMS Logo 9-5-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8779" cy="5778779"/>
          </a:xfrm>
          <a:prstGeom prst="rect">
            <a:avLst/>
          </a:prstGeom>
        </p:spPr>
      </p:pic>
      <p:pic>
        <p:nvPicPr>
          <p:cNvPr id="6" name="Picture 5" descr="NCEMSF Logo (2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1712" y="0"/>
            <a:ext cx="5349488" cy="534948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 bwMode="auto">
          <a:xfrm>
            <a:off x="-1523885" y="2476620"/>
            <a:ext cx="1269908" cy="952546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Right Arrow 37"/>
          <p:cNvSpPr/>
          <p:nvPr/>
        </p:nvSpPr>
        <p:spPr bwMode="auto">
          <a:xfrm flipH="1">
            <a:off x="44081685" y="2349613"/>
            <a:ext cx="1422312" cy="977941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716482" y="32894586"/>
            <a:ext cx="18466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48" name="TextBox 2047"/>
          <p:cNvSpPr txBox="1"/>
          <p:nvPr/>
        </p:nvSpPr>
        <p:spPr>
          <a:xfrm>
            <a:off x="41256004" y="32619059"/>
            <a:ext cx="18466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7" name="Text Box 39"/>
          <p:cNvSpPr txBox="1">
            <a:spLocks noChangeArrowheads="1"/>
          </p:cNvSpPr>
          <p:nvPr/>
        </p:nvSpPr>
        <p:spPr bwMode="auto">
          <a:xfrm>
            <a:off x="15397330" y="8519020"/>
            <a:ext cx="12789439" cy="111897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Briefly describe research methodology. Note whether Institutional Review Board (IRB) approval was obtained (if applicable). 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15359244" y="16926817"/>
            <a:ext cx="12789439" cy="111897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Briefly describe the main research findings. Include figures and tables as needed.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49" name="Text Box 39"/>
          <p:cNvSpPr txBox="1">
            <a:spLocks noChangeArrowheads="1"/>
          </p:cNvSpPr>
          <p:nvPr/>
        </p:nvSpPr>
        <p:spPr bwMode="auto">
          <a:xfrm>
            <a:off x="30052093" y="8379298"/>
            <a:ext cx="12789439" cy="1645276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Briefly discuss the most important findings, implications of the findings, limitations of the study, and future plans to continue the research.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50" name="Text Box 39"/>
          <p:cNvSpPr txBox="1">
            <a:spLocks noChangeArrowheads="1"/>
          </p:cNvSpPr>
          <p:nvPr/>
        </p:nvSpPr>
        <p:spPr bwMode="auto">
          <a:xfrm>
            <a:off x="30014007" y="22184856"/>
            <a:ext cx="12789439" cy="1645276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marL="742950" indent="-742950" algn="l" defTabSz="612775" eaLnBrk="0" hangingPunct="0">
              <a:lnSpc>
                <a:spcPct val="95000"/>
              </a:lnSpc>
              <a:buAutoNum type="arabicPeriod"/>
            </a:pPr>
            <a:r>
              <a:rPr lang="en-US" sz="3600" dirty="0" smtClean="0">
                <a:latin typeface="Garamond"/>
                <a:cs typeface="Garamond"/>
              </a:rPr>
              <a:t>Format in American Medical Association (AMA) style.</a:t>
            </a:r>
          </a:p>
          <a:p>
            <a:pPr marL="742950" indent="-742950" algn="l" defTabSz="612775" eaLnBrk="0" hangingPunct="0">
              <a:lnSpc>
                <a:spcPct val="95000"/>
              </a:lnSpc>
              <a:buAutoNum type="arabicPeriod"/>
            </a:pPr>
            <a:r>
              <a:rPr lang="en-US" sz="3600" dirty="0" smtClean="0">
                <a:latin typeface="Garamond"/>
                <a:cs typeface="Garamond"/>
              </a:rPr>
              <a:t>Cite references in the body of the poster with a superscript.</a:t>
            </a:r>
          </a:p>
          <a:p>
            <a:pPr marL="742950" indent="-742950" algn="l" defTabSz="612775" eaLnBrk="0" hangingPunct="0">
              <a:lnSpc>
                <a:spcPct val="95000"/>
              </a:lnSpc>
              <a:buAutoNum type="arabicPeriod"/>
            </a:pPr>
            <a:r>
              <a:rPr lang="en-US" sz="3600" dirty="0" smtClean="0">
                <a:latin typeface="Garamond"/>
                <a:cs typeface="Garamond"/>
              </a:rPr>
              <a:t>Up to 5 references max.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30039418" y="27417501"/>
            <a:ext cx="12789439" cy="1645276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Acknowledge all contributors who are not listed as authors. Acknowledge any funding sources and any potential conflicts of interest.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52" name="Text Box 39"/>
          <p:cNvSpPr txBox="1">
            <a:spLocks noChangeArrowheads="1"/>
          </p:cNvSpPr>
          <p:nvPr/>
        </p:nvSpPr>
        <p:spPr bwMode="auto">
          <a:xfrm>
            <a:off x="30191818" y="31443587"/>
            <a:ext cx="12789439" cy="59268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 lIns="61170" tIns="30584" rIns="61170" bIns="30584">
            <a:spAutoFit/>
          </a:bodyPr>
          <a:lstStyle/>
          <a:p>
            <a:pPr algn="l" defTabSz="612775" eaLnBrk="0" hangingPunct="0">
              <a:lnSpc>
                <a:spcPct val="95000"/>
              </a:lnSpc>
            </a:pPr>
            <a:r>
              <a:rPr lang="en-US" sz="3600" dirty="0" smtClean="0">
                <a:latin typeface="Garamond"/>
                <a:cs typeface="Garamond"/>
              </a:rPr>
              <a:t>List contact information for corresponding author/presenter.</a:t>
            </a:r>
            <a:endParaRPr lang="en-US" sz="3600" dirty="0">
              <a:latin typeface="Garamond"/>
              <a:cs typeface="Garamond"/>
            </a:endParaRPr>
          </a:p>
        </p:txBody>
      </p:sp>
      <p:sp>
        <p:nvSpPr>
          <p:cNvPr id="2054" name="TextBox 2053"/>
          <p:cNvSpPr txBox="1"/>
          <p:nvPr/>
        </p:nvSpPr>
        <p:spPr>
          <a:xfrm>
            <a:off x="0" y="6604318"/>
            <a:ext cx="18466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2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FF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199</Words>
  <Application>Microsoft Macintosh PowerPoint</Application>
  <PresentationFormat>Custom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Garamond</vt:lpstr>
      <vt:lpstr>Arial</vt:lpstr>
      <vt:lpstr>Default Design</vt:lpstr>
      <vt:lpstr>PowerPoint Presentation</vt:lpstr>
    </vt:vector>
  </TitlesOfParts>
  <Company>MegaPrint Inc.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36x48 Horizontal Poster</dc:title>
  <dc:creator>Ethan Shulda</dc:creator>
  <dc:description>©MegaPrint Inc. 2009</dc:description>
  <cp:lastModifiedBy>Dingler,Brittany</cp:lastModifiedBy>
  <cp:revision>55</cp:revision>
  <cp:lastPrinted>2011-03-08T18:07:35Z</cp:lastPrinted>
  <dcterms:created xsi:type="dcterms:W3CDTF">2008-12-04T00:20:37Z</dcterms:created>
  <dcterms:modified xsi:type="dcterms:W3CDTF">2017-12-15T23:07:51Z</dcterms:modified>
  <cp:category>Research Poster</cp:category>
</cp:coreProperties>
</file>