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4B7F"/>
    <a:srgbClr val="0C4B66"/>
    <a:srgbClr val="0E3666"/>
    <a:srgbClr val="EAEAEA"/>
    <a:srgbClr val="C0C0C0"/>
    <a:srgbClr val="0046D2"/>
    <a:srgbClr val="FF0000"/>
    <a:srgbClr val="698ED9"/>
    <a:srgbClr val="A7C4FF"/>
    <a:srgbClr val="003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p:scale>
          <a:sx n="20" d="100"/>
          <a:sy n="20" d="100"/>
        </p:scale>
        <p:origin x="3048" y="488"/>
      </p:cViewPr>
      <p:guideLst>
        <p:guide orient="horz" pos="4836"/>
        <p:guide orient="horz" pos="20196"/>
        <p:guide orient="horz" pos="2148"/>
        <p:guide pos="13824"/>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4"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smtClean="0">
                <a:solidFill>
                  <a:schemeClr val="bg1"/>
                </a:solidFill>
              </a:rPr>
              <a:t>www.postersession.com</a:t>
            </a:r>
            <a:endParaRPr lang="en-US" sz="16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33" name="Rectangle 32"/>
          <p:cNvSpPr/>
          <p:nvPr/>
        </p:nvSpPr>
        <p:spPr bwMode="auto">
          <a:xfrm>
            <a:off x="29804755" y="6448522"/>
            <a:ext cx="13569696" cy="25916551"/>
          </a:xfrm>
          <a:prstGeom prst="rect">
            <a:avLst/>
          </a:prstGeom>
          <a:solidFill>
            <a:schemeClr val="bg1"/>
          </a:solidFill>
          <a:ln w="9525" cap="flat" cmpd="sng" algn="ctr">
            <a:solidFill>
              <a:srgbClr val="FFFFFF"/>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9" name="Rectangle 8"/>
          <p:cNvSpPr/>
          <p:nvPr/>
        </p:nvSpPr>
        <p:spPr bwMode="auto">
          <a:xfrm>
            <a:off x="0" y="0"/>
            <a:ext cx="43891200" cy="5715276"/>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062" name="Text Box 14"/>
          <p:cNvSpPr txBox="1">
            <a:spLocks noChangeArrowheads="1"/>
          </p:cNvSpPr>
          <p:nvPr/>
        </p:nvSpPr>
        <p:spPr bwMode="auto">
          <a:xfrm>
            <a:off x="5778087" y="990600"/>
            <a:ext cx="32763626" cy="3970318"/>
          </a:xfrm>
          <a:prstGeom prst="rect">
            <a:avLst/>
          </a:prstGeom>
          <a:noFill/>
          <a:ln w="9525">
            <a:noFill/>
            <a:miter lim="800000"/>
            <a:headEnd/>
            <a:tailEnd/>
          </a:ln>
          <a:effectLst/>
        </p:spPr>
        <p:txBody>
          <a:bodyPr wrap="square">
            <a:spAutoFit/>
          </a:bodyPr>
          <a:lstStyle/>
          <a:p>
            <a:pPr defTabSz="4389438">
              <a:spcBef>
                <a:spcPct val="50000"/>
              </a:spcBef>
            </a:pPr>
            <a:r>
              <a:rPr lang="en-US" sz="9600" b="1" dirty="0" smtClean="0">
                <a:solidFill>
                  <a:schemeClr val="bg1"/>
                </a:solidFill>
                <a:latin typeface="Garamond"/>
                <a:cs typeface="Garamond"/>
              </a:rPr>
              <a:t>Program Development and Evaluation Poster Title</a:t>
            </a:r>
          </a:p>
          <a:p>
            <a:pPr defTabSz="4389438"/>
            <a:r>
              <a:rPr lang="en-US" sz="6000" b="1" dirty="0" smtClean="0">
                <a:solidFill>
                  <a:schemeClr val="bg1"/>
                </a:solidFill>
                <a:latin typeface="Garamond"/>
                <a:cs typeface="Garamond"/>
              </a:rPr>
              <a:t>John Smith, EMT</a:t>
            </a:r>
            <a:r>
              <a:rPr lang="en-US" sz="6000" b="1" baseline="30000" dirty="0" smtClean="0">
                <a:solidFill>
                  <a:schemeClr val="bg1"/>
                </a:solidFill>
                <a:latin typeface="Garamond"/>
                <a:cs typeface="Garamond"/>
              </a:rPr>
              <a:t>1</a:t>
            </a:r>
            <a:r>
              <a:rPr lang="en-US" sz="6000" b="1" dirty="0" smtClean="0">
                <a:solidFill>
                  <a:schemeClr val="bg1"/>
                </a:solidFill>
                <a:latin typeface="Garamond"/>
                <a:cs typeface="Garamond"/>
              </a:rPr>
              <a:t>; Tim Jones, PhD</a:t>
            </a:r>
            <a:r>
              <a:rPr lang="en-US" sz="6000" b="1" baseline="30000" dirty="0" smtClean="0">
                <a:solidFill>
                  <a:schemeClr val="bg1"/>
                </a:solidFill>
                <a:latin typeface="Garamond"/>
                <a:cs typeface="Garamond"/>
              </a:rPr>
              <a:t>2</a:t>
            </a:r>
            <a:r>
              <a:rPr lang="en-US" sz="6000" b="1" dirty="0" smtClean="0">
                <a:solidFill>
                  <a:schemeClr val="bg1"/>
                </a:solidFill>
                <a:latin typeface="Garamond"/>
                <a:cs typeface="Garamond"/>
              </a:rPr>
              <a:t>; Jane Doe, MD</a:t>
            </a:r>
            <a:r>
              <a:rPr lang="en-US" sz="6000" b="1" baseline="30000" dirty="0" smtClean="0">
                <a:solidFill>
                  <a:schemeClr val="bg1"/>
                </a:solidFill>
                <a:latin typeface="Garamond"/>
                <a:cs typeface="Garamond"/>
              </a:rPr>
              <a:t>3</a:t>
            </a:r>
            <a:endParaRPr lang="en-US" sz="6000" b="1" dirty="0" smtClean="0">
              <a:solidFill>
                <a:schemeClr val="bg1"/>
              </a:solidFill>
              <a:latin typeface="Garamond"/>
              <a:cs typeface="Garamond"/>
            </a:endParaRPr>
          </a:p>
          <a:p>
            <a:pPr defTabSz="4389438"/>
            <a:r>
              <a:rPr lang="en-US" sz="4800" b="1" i="1" baseline="30000" dirty="0" smtClean="0">
                <a:solidFill>
                  <a:schemeClr val="bg1"/>
                </a:solidFill>
                <a:latin typeface="Garamond"/>
                <a:cs typeface="Garamond"/>
              </a:rPr>
              <a:t>1</a:t>
            </a:r>
            <a:r>
              <a:rPr lang="en-US" sz="4800" b="1" i="1" dirty="0" smtClean="0">
                <a:solidFill>
                  <a:schemeClr val="bg1"/>
                </a:solidFill>
                <a:latin typeface="Garamond"/>
                <a:cs typeface="Garamond"/>
              </a:rPr>
              <a:t>University of Philadelphia EMS, </a:t>
            </a:r>
            <a:r>
              <a:rPr lang="en-US" sz="4800" b="1" i="1" baseline="30000" dirty="0" smtClean="0">
                <a:solidFill>
                  <a:schemeClr val="bg1"/>
                </a:solidFill>
                <a:latin typeface="Garamond"/>
                <a:cs typeface="Garamond"/>
              </a:rPr>
              <a:t>2</a:t>
            </a:r>
            <a:r>
              <a:rPr lang="en-US" sz="4800" b="1" i="1" dirty="0" smtClean="0">
                <a:solidFill>
                  <a:schemeClr val="bg1"/>
                </a:solidFill>
                <a:latin typeface="Garamond"/>
                <a:cs typeface="Garamond"/>
              </a:rPr>
              <a:t>University of Philadelphia Department of Biostatistics, </a:t>
            </a:r>
            <a:r>
              <a:rPr lang="en-US" sz="4800" b="1" i="1" baseline="30000" dirty="0" smtClean="0">
                <a:solidFill>
                  <a:schemeClr val="bg1"/>
                </a:solidFill>
                <a:latin typeface="Garamond"/>
                <a:cs typeface="Garamond"/>
              </a:rPr>
              <a:t>3</a:t>
            </a:r>
            <a:r>
              <a:rPr lang="en-US" sz="4800" b="1" i="1" dirty="0" smtClean="0">
                <a:solidFill>
                  <a:schemeClr val="bg1"/>
                </a:solidFill>
                <a:latin typeface="Garamond"/>
                <a:cs typeface="Garamond"/>
              </a:rPr>
              <a:t>University of Philadelphia School of Medicine</a:t>
            </a:r>
            <a:endParaRPr lang="en-US" baseline="30000" dirty="0">
              <a:solidFill>
                <a:schemeClr val="bg1"/>
              </a:solidFill>
              <a:latin typeface="Garamond"/>
              <a:cs typeface="Garamond"/>
            </a:endParaRPr>
          </a:p>
        </p:txBody>
      </p:sp>
      <p:sp>
        <p:nvSpPr>
          <p:cNvPr id="12" name="Rectangle 11"/>
          <p:cNvSpPr/>
          <p:nvPr/>
        </p:nvSpPr>
        <p:spPr bwMode="auto">
          <a:xfrm>
            <a:off x="571459" y="6359625"/>
            <a:ext cx="13569696" cy="25987248"/>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31" name="Rectangle 30"/>
          <p:cNvSpPr/>
          <p:nvPr/>
        </p:nvSpPr>
        <p:spPr bwMode="auto">
          <a:xfrm>
            <a:off x="15137317" y="6385019"/>
            <a:ext cx="13569696" cy="25987248"/>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087" name="Text Box 39"/>
          <p:cNvSpPr txBox="1">
            <a:spLocks noChangeArrowheads="1"/>
          </p:cNvSpPr>
          <p:nvPr/>
        </p:nvSpPr>
        <p:spPr bwMode="auto">
          <a:xfrm>
            <a:off x="853004" y="8669673"/>
            <a:ext cx="12789439" cy="592680"/>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Copy and paste accepted abstract here. </a:t>
            </a:r>
            <a:endParaRPr lang="en-US" sz="3600" dirty="0">
              <a:latin typeface="Garamond"/>
              <a:cs typeface="Garamond"/>
            </a:endParaRPr>
          </a:p>
        </p:txBody>
      </p:sp>
      <p:sp>
        <p:nvSpPr>
          <p:cNvPr id="13" name="TextBox 12"/>
          <p:cNvSpPr txBox="1"/>
          <p:nvPr/>
        </p:nvSpPr>
        <p:spPr>
          <a:xfrm>
            <a:off x="38033749" y="32577071"/>
            <a:ext cx="184666" cy="1415772"/>
          </a:xfrm>
          <a:prstGeom prst="rect">
            <a:avLst/>
          </a:prstGeom>
          <a:noFill/>
        </p:spPr>
        <p:txBody>
          <a:bodyPr wrap="none" rtlCol="0">
            <a:spAutoFit/>
          </a:bodyPr>
          <a:lstStyle/>
          <a:p>
            <a:endParaRPr lang="en-US" dirty="0"/>
          </a:p>
        </p:txBody>
      </p:sp>
      <p:sp>
        <p:nvSpPr>
          <p:cNvPr id="34" name="Rectangle 33"/>
          <p:cNvSpPr/>
          <p:nvPr/>
        </p:nvSpPr>
        <p:spPr bwMode="auto">
          <a:xfrm>
            <a:off x="571458" y="6324900"/>
            <a:ext cx="13569696" cy="1739989"/>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091" name="Text Box 43"/>
          <p:cNvSpPr txBox="1">
            <a:spLocks noChangeArrowheads="1"/>
          </p:cNvSpPr>
          <p:nvPr/>
        </p:nvSpPr>
        <p:spPr bwMode="auto">
          <a:xfrm>
            <a:off x="593465" y="6564315"/>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Abstract</a:t>
            </a:r>
            <a:endParaRPr lang="en-US" sz="7200" b="1" dirty="0">
              <a:solidFill>
                <a:srgbClr val="FFFFFF"/>
              </a:solidFill>
              <a:latin typeface="Garamond"/>
              <a:cs typeface="Garamond"/>
            </a:endParaRPr>
          </a:p>
        </p:txBody>
      </p:sp>
      <p:sp>
        <p:nvSpPr>
          <p:cNvPr id="11" name="Rectangle 10"/>
          <p:cNvSpPr/>
          <p:nvPr/>
        </p:nvSpPr>
        <p:spPr bwMode="auto">
          <a:xfrm>
            <a:off x="577577" y="17296124"/>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14" name="Text Box 43"/>
          <p:cNvSpPr txBox="1">
            <a:spLocks noChangeArrowheads="1"/>
          </p:cNvSpPr>
          <p:nvPr/>
        </p:nvSpPr>
        <p:spPr bwMode="auto">
          <a:xfrm>
            <a:off x="635430" y="17476456"/>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Introduction</a:t>
            </a:r>
            <a:endParaRPr lang="en-US" sz="7200" b="1" dirty="0">
              <a:solidFill>
                <a:srgbClr val="FFFFFF"/>
              </a:solidFill>
              <a:latin typeface="Garamond"/>
              <a:cs typeface="Garamond"/>
            </a:endParaRPr>
          </a:p>
        </p:txBody>
      </p:sp>
      <p:sp>
        <p:nvSpPr>
          <p:cNvPr id="15" name="Text Box 39"/>
          <p:cNvSpPr txBox="1">
            <a:spLocks noChangeArrowheads="1"/>
          </p:cNvSpPr>
          <p:nvPr/>
        </p:nvSpPr>
        <p:spPr bwMode="auto">
          <a:xfrm>
            <a:off x="958463" y="19670165"/>
            <a:ext cx="12789439" cy="2171574"/>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Briefly describe rationale for developing the program or implementing the initiative. Include any relevant background information (e.g. information about similar programs or initiatives). Note the objectives and aims of the program.</a:t>
            </a:r>
            <a:endParaRPr lang="en-US" sz="3600" dirty="0">
              <a:latin typeface="Garamond"/>
              <a:cs typeface="Garamond"/>
            </a:endParaRPr>
          </a:p>
        </p:txBody>
      </p:sp>
      <p:sp>
        <p:nvSpPr>
          <p:cNvPr id="16" name="Rectangle 15"/>
          <p:cNvSpPr/>
          <p:nvPr/>
        </p:nvSpPr>
        <p:spPr bwMode="auto">
          <a:xfrm>
            <a:off x="15143435" y="6208482"/>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17" name="Rectangle 16"/>
          <p:cNvSpPr/>
          <p:nvPr/>
        </p:nvSpPr>
        <p:spPr bwMode="auto">
          <a:xfrm>
            <a:off x="15130749" y="20776077"/>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18" name="Rectangle 17"/>
          <p:cNvSpPr/>
          <p:nvPr/>
        </p:nvSpPr>
        <p:spPr bwMode="auto">
          <a:xfrm>
            <a:off x="29798197" y="6195767"/>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19" name="Text Box 43"/>
          <p:cNvSpPr txBox="1">
            <a:spLocks noChangeArrowheads="1"/>
          </p:cNvSpPr>
          <p:nvPr/>
        </p:nvSpPr>
        <p:spPr bwMode="auto">
          <a:xfrm>
            <a:off x="15201263" y="6388814"/>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Development/Implementation</a:t>
            </a:r>
          </a:p>
        </p:txBody>
      </p:sp>
      <p:sp>
        <p:nvSpPr>
          <p:cNvPr id="20" name="Text Box 43"/>
          <p:cNvSpPr txBox="1">
            <a:spLocks noChangeArrowheads="1"/>
          </p:cNvSpPr>
          <p:nvPr/>
        </p:nvSpPr>
        <p:spPr bwMode="auto">
          <a:xfrm>
            <a:off x="15163177" y="20956410"/>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Evaluation</a:t>
            </a:r>
          </a:p>
        </p:txBody>
      </p:sp>
      <p:sp>
        <p:nvSpPr>
          <p:cNvPr id="21" name="Text Box 43"/>
          <p:cNvSpPr txBox="1">
            <a:spLocks noChangeArrowheads="1"/>
          </p:cNvSpPr>
          <p:nvPr/>
        </p:nvSpPr>
        <p:spPr bwMode="auto">
          <a:xfrm>
            <a:off x="29792544" y="6367034"/>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Discussion/Conclusion</a:t>
            </a:r>
          </a:p>
        </p:txBody>
      </p:sp>
      <p:sp>
        <p:nvSpPr>
          <p:cNvPr id="24" name="Rectangle 23"/>
          <p:cNvSpPr/>
          <p:nvPr/>
        </p:nvSpPr>
        <p:spPr bwMode="auto">
          <a:xfrm>
            <a:off x="29796396" y="19874320"/>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5" name="Rectangle 24"/>
          <p:cNvSpPr/>
          <p:nvPr/>
        </p:nvSpPr>
        <p:spPr bwMode="auto">
          <a:xfrm>
            <a:off x="29785520" y="25360978"/>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7" name="Rectangle 26"/>
          <p:cNvSpPr/>
          <p:nvPr/>
        </p:nvSpPr>
        <p:spPr bwMode="auto">
          <a:xfrm>
            <a:off x="29772843" y="29348955"/>
            <a:ext cx="13569696" cy="1737360"/>
          </a:xfrm>
          <a:prstGeom prst="rect">
            <a:avLst/>
          </a:prstGeom>
          <a:solidFill>
            <a:srgbClr val="0C4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28" name="Text Box 43"/>
          <p:cNvSpPr txBox="1">
            <a:spLocks noChangeArrowheads="1"/>
          </p:cNvSpPr>
          <p:nvPr/>
        </p:nvSpPr>
        <p:spPr bwMode="auto">
          <a:xfrm>
            <a:off x="29944937" y="20016975"/>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References</a:t>
            </a:r>
          </a:p>
        </p:txBody>
      </p:sp>
      <p:sp>
        <p:nvSpPr>
          <p:cNvPr id="30" name="Text Box 43"/>
          <p:cNvSpPr txBox="1">
            <a:spLocks noChangeArrowheads="1"/>
          </p:cNvSpPr>
          <p:nvPr/>
        </p:nvSpPr>
        <p:spPr bwMode="auto">
          <a:xfrm>
            <a:off x="29807057" y="25530222"/>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Acknowledgments</a:t>
            </a:r>
          </a:p>
        </p:txBody>
      </p:sp>
      <p:sp>
        <p:nvSpPr>
          <p:cNvPr id="32" name="Text Box 43"/>
          <p:cNvSpPr txBox="1">
            <a:spLocks noChangeArrowheads="1"/>
          </p:cNvSpPr>
          <p:nvPr/>
        </p:nvSpPr>
        <p:spPr bwMode="auto">
          <a:xfrm>
            <a:off x="29778032" y="29474335"/>
            <a:ext cx="13569696" cy="1200329"/>
          </a:xfrm>
          <a:prstGeom prst="rect">
            <a:avLst/>
          </a:prstGeom>
          <a:noFill/>
          <a:ln w="9525">
            <a:noFill/>
            <a:miter lim="800000"/>
            <a:headEnd/>
            <a:tailEnd/>
          </a:ln>
          <a:effectLst/>
        </p:spPr>
        <p:txBody>
          <a:bodyPr wrap="square">
            <a:spAutoFit/>
          </a:bodyPr>
          <a:lstStyle/>
          <a:p>
            <a:pPr defTabSz="4389438">
              <a:spcBef>
                <a:spcPct val="50000"/>
              </a:spcBef>
            </a:pPr>
            <a:r>
              <a:rPr lang="en-US" sz="7200" b="1" dirty="0" smtClean="0">
                <a:solidFill>
                  <a:srgbClr val="FFFFFF"/>
                </a:solidFill>
                <a:latin typeface="Garamond"/>
                <a:cs typeface="Garamond"/>
              </a:rPr>
              <a:t>Contact</a:t>
            </a:r>
          </a:p>
        </p:txBody>
      </p:sp>
      <p:sp>
        <p:nvSpPr>
          <p:cNvPr id="4" name="TextBox 3"/>
          <p:cNvSpPr txBox="1"/>
          <p:nvPr/>
        </p:nvSpPr>
        <p:spPr>
          <a:xfrm>
            <a:off x="-8254397" y="1838271"/>
            <a:ext cx="7301972" cy="2308324"/>
          </a:xfrm>
          <a:prstGeom prst="rect">
            <a:avLst/>
          </a:prstGeom>
          <a:noFill/>
        </p:spPr>
        <p:txBody>
          <a:bodyPr wrap="square" rtlCol="0">
            <a:spAutoFit/>
          </a:bodyPr>
          <a:lstStyle/>
          <a:p>
            <a:r>
              <a:rPr lang="en-US" sz="4800" b="1" dirty="0" smtClean="0">
                <a:solidFill>
                  <a:schemeClr val="bg1"/>
                </a:solidFill>
              </a:rPr>
              <a:t>Replace with your University/</a:t>
            </a:r>
          </a:p>
          <a:p>
            <a:r>
              <a:rPr lang="en-US" sz="4800" b="1" dirty="0" smtClean="0">
                <a:solidFill>
                  <a:schemeClr val="bg1"/>
                </a:solidFill>
              </a:rPr>
              <a:t>College </a:t>
            </a:r>
            <a:r>
              <a:rPr lang="en-US" sz="4800" b="1" dirty="0">
                <a:solidFill>
                  <a:schemeClr val="bg1"/>
                </a:solidFill>
              </a:rPr>
              <a:t>Logo</a:t>
            </a:r>
          </a:p>
        </p:txBody>
      </p:sp>
      <p:sp>
        <p:nvSpPr>
          <p:cNvPr id="36" name="TextBox 35"/>
          <p:cNvSpPr txBox="1"/>
          <p:nvPr/>
        </p:nvSpPr>
        <p:spPr>
          <a:xfrm>
            <a:off x="45986538" y="1927168"/>
            <a:ext cx="7301972" cy="1569660"/>
          </a:xfrm>
          <a:prstGeom prst="rect">
            <a:avLst/>
          </a:prstGeom>
          <a:noFill/>
        </p:spPr>
        <p:txBody>
          <a:bodyPr wrap="square" rtlCol="0">
            <a:spAutoFit/>
          </a:bodyPr>
          <a:lstStyle/>
          <a:p>
            <a:r>
              <a:rPr lang="en-US" sz="4800" b="1" dirty="0" smtClean="0">
                <a:solidFill>
                  <a:schemeClr val="bg1"/>
                </a:solidFill>
              </a:rPr>
              <a:t>Replace with your </a:t>
            </a:r>
          </a:p>
          <a:p>
            <a:r>
              <a:rPr lang="en-US" sz="4800" b="1" dirty="0" smtClean="0">
                <a:solidFill>
                  <a:schemeClr val="bg1"/>
                </a:solidFill>
              </a:rPr>
              <a:t>EMS Organization Logo</a:t>
            </a:r>
            <a:endParaRPr lang="en-US" sz="4800" b="1" dirty="0">
              <a:solidFill>
                <a:schemeClr val="bg1"/>
              </a:solidFill>
            </a:endParaRPr>
          </a:p>
        </p:txBody>
      </p:sp>
      <p:pic>
        <p:nvPicPr>
          <p:cNvPr id="5" name="Picture 4" descr="JCEMS Logo 9-5-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78779" cy="5778779"/>
          </a:xfrm>
          <a:prstGeom prst="rect">
            <a:avLst/>
          </a:prstGeom>
        </p:spPr>
      </p:pic>
      <p:pic>
        <p:nvPicPr>
          <p:cNvPr id="6" name="Picture 5" descr="NCEMSF Logo (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41712" y="0"/>
            <a:ext cx="5349488" cy="5349488"/>
          </a:xfrm>
          <a:prstGeom prst="rect">
            <a:avLst/>
          </a:prstGeom>
        </p:spPr>
      </p:pic>
      <p:sp>
        <p:nvSpPr>
          <p:cNvPr id="7" name="Right Arrow 6"/>
          <p:cNvSpPr/>
          <p:nvPr/>
        </p:nvSpPr>
        <p:spPr bwMode="auto">
          <a:xfrm>
            <a:off x="-1523885" y="2476620"/>
            <a:ext cx="1269908" cy="952546"/>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38" name="Right Arrow 37"/>
          <p:cNvSpPr/>
          <p:nvPr/>
        </p:nvSpPr>
        <p:spPr bwMode="auto">
          <a:xfrm flipH="1">
            <a:off x="44081685" y="2349613"/>
            <a:ext cx="1422312" cy="977941"/>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smtClean="0">
              <a:ln>
                <a:noFill/>
              </a:ln>
              <a:solidFill>
                <a:schemeClr val="tx1"/>
              </a:solidFill>
              <a:effectLst/>
              <a:latin typeface="Arial" charset="0"/>
            </a:endParaRPr>
          </a:p>
        </p:txBody>
      </p:sp>
      <p:sp>
        <p:nvSpPr>
          <p:cNvPr id="8" name="TextBox 7"/>
          <p:cNvSpPr txBox="1"/>
          <p:nvPr/>
        </p:nvSpPr>
        <p:spPr>
          <a:xfrm>
            <a:off x="41716482" y="32894586"/>
            <a:ext cx="184666" cy="1415772"/>
          </a:xfrm>
          <a:prstGeom prst="rect">
            <a:avLst/>
          </a:prstGeom>
          <a:noFill/>
        </p:spPr>
        <p:txBody>
          <a:bodyPr wrap="none" rtlCol="0">
            <a:spAutoFit/>
          </a:bodyPr>
          <a:lstStyle/>
          <a:p>
            <a:endParaRPr lang="en-US" dirty="0"/>
          </a:p>
        </p:txBody>
      </p:sp>
      <p:sp>
        <p:nvSpPr>
          <p:cNvPr id="2048" name="TextBox 2047"/>
          <p:cNvSpPr txBox="1"/>
          <p:nvPr/>
        </p:nvSpPr>
        <p:spPr>
          <a:xfrm>
            <a:off x="41256004" y="32619059"/>
            <a:ext cx="184666" cy="1415772"/>
          </a:xfrm>
          <a:prstGeom prst="rect">
            <a:avLst/>
          </a:prstGeom>
          <a:noFill/>
        </p:spPr>
        <p:txBody>
          <a:bodyPr wrap="none" rtlCol="0">
            <a:spAutoFit/>
          </a:bodyPr>
          <a:lstStyle/>
          <a:p>
            <a:endParaRPr lang="en-US" dirty="0"/>
          </a:p>
        </p:txBody>
      </p:sp>
      <p:sp>
        <p:nvSpPr>
          <p:cNvPr id="47" name="Text Box 39"/>
          <p:cNvSpPr txBox="1">
            <a:spLocks noChangeArrowheads="1"/>
          </p:cNvSpPr>
          <p:nvPr/>
        </p:nvSpPr>
        <p:spPr bwMode="auto">
          <a:xfrm>
            <a:off x="15397330" y="8519020"/>
            <a:ext cx="12789439" cy="1645276"/>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Briefly describe how the program was developed and implemented (e.g. who was involved, how was funding obtained, what was the timeframe, etc.). </a:t>
            </a:r>
            <a:endParaRPr lang="en-US" sz="3600" dirty="0">
              <a:latin typeface="Garamond"/>
              <a:cs typeface="Garamond"/>
            </a:endParaRPr>
          </a:p>
        </p:txBody>
      </p:sp>
      <p:sp>
        <p:nvSpPr>
          <p:cNvPr id="48" name="Text Box 39"/>
          <p:cNvSpPr txBox="1">
            <a:spLocks noChangeArrowheads="1"/>
          </p:cNvSpPr>
          <p:nvPr/>
        </p:nvSpPr>
        <p:spPr bwMode="auto">
          <a:xfrm>
            <a:off x="15359244" y="23213619"/>
            <a:ext cx="12789439" cy="2697872"/>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Briefly describe how the program was evaluated to determine if stated objectives and aims were met. Describe evaluation methodology and main </a:t>
            </a:r>
            <a:r>
              <a:rPr lang="en-US" sz="3600" dirty="0">
                <a:latin typeface="Garamond"/>
                <a:cs typeface="Garamond"/>
              </a:rPr>
              <a:t>findings. Note whether Institutional Review Board (IRB) approval was obtained (if applicable). </a:t>
            </a:r>
          </a:p>
          <a:p>
            <a:pPr algn="l" defTabSz="612775" eaLnBrk="0" hangingPunct="0">
              <a:lnSpc>
                <a:spcPct val="95000"/>
              </a:lnSpc>
            </a:pPr>
            <a:r>
              <a:rPr lang="en-US" sz="3600" dirty="0" smtClean="0">
                <a:latin typeface="Garamond"/>
                <a:cs typeface="Garamond"/>
              </a:rPr>
              <a:t>Figures and tables with data may be included here.</a:t>
            </a:r>
            <a:endParaRPr lang="en-US" sz="3600" dirty="0">
              <a:latin typeface="Garamond"/>
              <a:cs typeface="Garamond"/>
            </a:endParaRPr>
          </a:p>
        </p:txBody>
      </p:sp>
      <p:sp>
        <p:nvSpPr>
          <p:cNvPr id="49" name="Text Box 39"/>
          <p:cNvSpPr txBox="1">
            <a:spLocks noChangeArrowheads="1"/>
          </p:cNvSpPr>
          <p:nvPr/>
        </p:nvSpPr>
        <p:spPr bwMode="auto">
          <a:xfrm>
            <a:off x="30052093" y="8379298"/>
            <a:ext cx="12789439" cy="2171574"/>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Briefly discuss the most important outcomes of program implementation, challenges associated with implementing the program, limitations of the program or methods of evaluation, and future plans to continue with the program.</a:t>
            </a:r>
            <a:endParaRPr lang="en-US" sz="3600" dirty="0">
              <a:latin typeface="Garamond"/>
              <a:cs typeface="Garamond"/>
            </a:endParaRPr>
          </a:p>
        </p:txBody>
      </p:sp>
      <p:sp>
        <p:nvSpPr>
          <p:cNvPr id="50" name="Text Box 39"/>
          <p:cNvSpPr txBox="1">
            <a:spLocks noChangeArrowheads="1"/>
          </p:cNvSpPr>
          <p:nvPr/>
        </p:nvSpPr>
        <p:spPr bwMode="auto">
          <a:xfrm>
            <a:off x="30014007" y="22184856"/>
            <a:ext cx="12789439" cy="1645276"/>
          </a:xfrm>
          <a:prstGeom prst="rect">
            <a:avLst/>
          </a:prstGeom>
          <a:noFill/>
          <a:ln w="57150" cmpd="thinThick">
            <a:noFill/>
            <a:miter lim="800000"/>
            <a:headEnd/>
            <a:tailEnd/>
          </a:ln>
          <a:effectLst/>
        </p:spPr>
        <p:txBody>
          <a:bodyPr wrap="square" lIns="61170" tIns="30584" rIns="61170" bIns="30584">
            <a:spAutoFit/>
          </a:bodyPr>
          <a:lstStyle/>
          <a:p>
            <a:pPr marL="742950" indent="-742950" algn="l" defTabSz="612775" eaLnBrk="0" hangingPunct="0">
              <a:lnSpc>
                <a:spcPct val="95000"/>
              </a:lnSpc>
              <a:buAutoNum type="arabicPeriod"/>
            </a:pPr>
            <a:r>
              <a:rPr lang="en-US" sz="3600" dirty="0" smtClean="0">
                <a:latin typeface="Garamond"/>
                <a:cs typeface="Garamond"/>
              </a:rPr>
              <a:t>Format in American Medical Association (AMA) style.</a:t>
            </a:r>
          </a:p>
          <a:p>
            <a:pPr marL="742950" indent="-742950" algn="l" defTabSz="612775" eaLnBrk="0" hangingPunct="0">
              <a:lnSpc>
                <a:spcPct val="95000"/>
              </a:lnSpc>
              <a:buAutoNum type="arabicPeriod"/>
            </a:pPr>
            <a:r>
              <a:rPr lang="en-US" sz="3600" dirty="0" smtClean="0">
                <a:latin typeface="Garamond"/>
                <a:cs typeface="Garamond"/>
              </a:rPr>
              <a:t>Cite references in the body of the poster with a superscript.</a:t>
            </a:r>
          </a:p>
          <a:p>
            <a:pPr marL="742950" indent="-742950" algn="l" defTabSz="612775" eaLnBrk="0" hangingPunct="0">
              <a:lnSpc>
                <a:spcPct val="95000"/>
              </a:lnSpc>
              <a:buAutoNum type="arabicPeriod"/>
            </a:pPr>
            <a:r>
              <a:rPr lang="en-US" sz="3600" dirty="0" smtClean="0">
                <a:latin typeface="Garamond"/>
                <a:cs typeface="Garamond"/>
              </a:rPr>
              <a:t>Up to 5 references max.</a:t>
            </a:r>
            <a:endParaRPr lang="en-US" sz="3600" dirty="0">
              <a:latin typeface="Garamond"/>
              <a:cs typeface="Garamond"/>
            </a:endParaRPr>
          </a:p>
        </p:txBody>
      </p:sp>
      <p:sp>
        <p:nvSpPr>
          <p:cNvPr id="51" name="Text Box 39"/>
          <p:cNvSpPr txBox="1">
            <a:spLocks noChangeArrowheads="1"/>
          </p:cNvSpPr>
          <p:nvPr/>
        </p:nvSpPr>
        <p:spPr bwMode="auto">
          <a:xfrm>
            <a:off x="30039418" y="27417501"/>
            <a:ext cx="12789439" cy="1645276"/>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Acknowledge all contributors who are not listed as authors. Acknowledge any funding sources and any potential conflicts of interest.</a:t>
            </a:r>
            <a:endParaRPr lang="en-US" sz="3600" dirty="0">
              <a:latin typeface="Garamond"/>
              <a:cs typeface="Garamond"/>
            </a:endParaRPr>
          </a:p>
        </p:txBody>
      </p:sp>
      <p:sp>
        <p:nvSpPr>
          <p:cNvPr id="52" name="Text Box 39"/>
          <p:cNvSpPr txBox="1">
            <a:spLocks noChangeArrowheads="1"/>
          </p:cNvSpPr>
          <p:nvPr/>
        </p:nvSpPr>
        <p:spPr bwMode="auto">
          <a:xfrm>
            <a:off x="30191818" y="31443587"/>
            <a:ext cx="12789439" cy="592680"/>
          </a:xfrm>
          <a:prstGeom prst="rect">
            <a:avLst/>
          </a:prstGeom>
          <a:noFill/>
          <a:ln w="57150" cmpd="thinThick">
            <a:noFill/>
            <a:miter lim="800000"/>
            <a:headEnd/>
            <a:tailEnd/>
          </a:ln>
          <a:effectLst/>
        </p:spPr>
        <p:txBody>
          <a:bodyPr wrap="square" lIns="61170" tIns="30584" rIns="61170" bIns="30584">
            <a:spAutoFit/>
          </a:bodyPr>
          <a:lstStyle/>
          <a:p>
            <a:pPr algn="l" defTabSz="612775" eaLnBrk="0" hangingPunct="0">
              <a:lnSpc>
                <a:spcPct val="95000"/>
              </a:lnSpc>
            </a:pPr>
            <a:r>
              <a:rPr lang="en-US" sz="3600" dirty="0" smtClean="0">
                <a:latin typeface="Garamond"/>
                <a:cs typeface="Garamond"/>
              </a:rPr>
              <a:t>List contact information for corresponding author/presenter.</a:t>
            </a:r>
            <a:endParaRPr lang="en-US" sz="3600" dirty="0">
              <a:latin typeface="Garamond"/>
              <a:cs typeface="Garamond"/>
            </a:endParaRPr>
          </a:p>
        </p:txBody>
      </p:sp>
      <p:sp>
        <p:nvSpPr>
          <p:cNvPr id="2054" name="TextBox 2053"/>
          <p:cNvSpPr txBox="1"/>
          <p:nvPr/>
        </p:nvSpPr>
        <p:spPr>
          <a:xfrm>
            <a:off x="0" y="6604318"/>
            <a:ext cx="184666" cy="1415772"/>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TotalTime>
  <Words>271</Words>
  <Application>Microsoft Macintosh PowerPoint</Application>
  <PresentationFormat>Custom</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Garamond</vt:lpstr>
      <vt:lpstr>Arial</vt:lpstr>
      <vt:lpstr>Default Design</vt:lpstr>
      <vt:lpstr>PowerPoint Presentation</vt:lpstr>
    </vt:vector>
  </TitlesOfParts>
  <Company>MegaPrint Inc.</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dc:creator>
  <dc:description>©MegaPrint Inc. 2009</dc:description>
  <cp:lastModifiedBy>Dingler,Brittany</cp:lastModifiedBy>
  <cp:revision>60</cp:revision>
  <cp:lastPrinted>2011-03-08T18:07:35Z</cp:lastPrinted>
  <dcterms:created xsi:type="dcterms:W3CDTF">2008-12-04T00:20:37Z</dcterms:created>
  <dcterms:modified xsi:type="dcterms:W3CDTF">2017-12-15T23:08:23Z</dcterms:modified>
  <cp:category>Research Poster</cp:category>
</cp:coreProperties>
</file>